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11" Type="http://schemas.openxmlformats.org/officeDocument/2006/relationships/slide" Target="slides/slide6.xml"/><Relationship Id="rId22" Type="http://schemas.openxmlformats.org/officeDocument/2006/relationships/font" Target="fonts/Inter-italic.fntdata"/><Relationship Id="rId10" Type="http://schemas.openxmlformats.org/officeDocument/2006/relationships/slide" Target="slides/slide5.xml"/><Relationship Id="rId21" Type="http://schemas.openxmlformats.org/officeDocument/2006/relationships/font" Target="fonts/Inter-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Halant-bold.fntdata"/><Relationship Id="rId6" Type="http://schemas.openxmlformats.org/officeDocument/2006/relationships/slide" Target="slides/slide1.xml"/><Relationship Id="rId18" Type="http://schemas.openxmlformats.org/officeDocument/2006/relationships/font" Target="fonts/Halant-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2f3efc70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2f3efc70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22f3efc70c_0_1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22f3efc70c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2cb22265d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2cb22265d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2cb22265d5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2cb22265d5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2d7654e0c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2d7654e0c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22f3efc70c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22f3efc70c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22f3efc70c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22f3efc70c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22f3efc70c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22f3efc70c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22f3efc70c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22f3efc70c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22f3efc70c_0_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22f3efc70c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22f3efc70c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22f3efc70c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22f3efc70c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22f3efc70c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With your group, look at the following primary source documents, then answer the following question: Was the United States </a:t>
            </a:r>
            <a:r>
              <a:rPr lang="en" sz="1200">
                <a:solidFill>
                  <a:schemeClr val="dk1"/>
                </a:solidFill>
                <a:latin typeface="Halant"/>
                <a:ea typeface="Halant"/>
                <a:cs typeface="Halant"/>
                <a:sym typeface="Halant"/>
              </a:rPr>
              <a:t>justified</a:t>
            </a:r>
            <a:r>
              <a:rPr lang="en" sz="1200">
                <a:solidFill>
                  <a:schemeClr val="dk1"/>
                </a:solidFill>
                <a:latin typeface="Halant"/>
                <a:ea typeface="Halant"/>
                <a:cs typeface="Halant"/>
                <a:sym typeface="Halant"/>
              </a:rPr>
              <a:t> in dropping the atomic bomb on Japan?</a:t>
            </a:r>
            <a:endParaRPr sz="1200">
              <a:solidFill>
                <a:schemeClr val="dk1"/>
              </a:solidFill>
              <a:latin typeface="Halant"/>
              <a:ea typeface="Halant"/>
              <a:cs typeface="Halant"/>
              <a:sym typeface="Halant"/>
            </a:endParaRPr>
          </a:p>
        </p:txBody>
      </p:sp>
      <p:sp>
        <p:nvSpPr>
          <p:cNvPr id="60" name="Google Shape;60;p13"/>
          <p:cNvSpPr txBox="1"/>
          <p:nvPr/>
        </p:nvSpPr>
        <p:spPr>
          <a:xfrm>
            <a:off x="643250" y="1943500"/>
            <a:ext cx="6486000" cy="1378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Was the United States justified in dropping the atomic bomb on Japan? Why or why not?</a:t>
            </a:r>
            <a:endParaRPr sz="1200">
              <a:solidFill>
                <a:schemeClr val="dk2"/>
              </a:solidFill>
              <a:latin typeface="Inter"/>
              <a:ea typeface="Inter"/>
              <a:cs typeface="Inter"/>
              <a:sym typeface="Inter"/>
            </a:endParaRPr>
          </a:p>
        </p:txBody>
      </p:sp>
      <p:sp>
        <p:nvSpPr>
          <p:cNvPr id="61" name="Google Shape;61;p13"/>
          <p:cNvSpPr txBox="1"/>
          <p:nvPr/>
        </p:nvSpPr>
        <p:spPr>
          <a:xfrm>
            <a:off x="707475" y="3491225"/>
            <a:ext cx="2476200" cy="2137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Claim 1: </a:t>
            </a:r>
            <a:endParaRPr sz="1200">
              <a:solidFill>
                <a:schemeClr val="dk2"/>
              </a:solidFill>
              <a:latin typeface="Inter"/>
              <a:ea typeface="Inter"/>
              <a:cs typeface="Inter"/>
              <a:sym typeface="Inter"/>
            </a:endParaRPr>
          </a:p>
        </p:txBody>
      </p:sp>
      <p:grpSp>
        <p:nvGrpSpPr>
          <p:cNvPr id="62" name="Google Shape;62;p13"/>
          <p:cNvGrpSpPr/>
          <p:nvPr/>
        </p:nvGrpSpPr>
        <p:grpSpPr>
          <a:xfrm>
            <a:off x="188912" y="3321997"/>
            <a:ext cx="816458" cy="821985"/>
            <a:chOff x="0" y="-56030"/>
            <a:chExt cx="812800" cy="812800"/>
          </a:xfrm>
        </p:grpSpPr>
        <p:sp>
          <p:nvSpPr>
            <p:cNvPr id="63" name="Google Shape;63;p1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65" name="Google Shape;65;p13"/>
          <p:cNvSpPr txBox="1"/>
          <p:nvPr/>
        </p:nvSpPr>
        <p:spPr>
          <a:xfrm>
            <a:off x="188912" y="3451481"/>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66" name="Google Shape;66;p13"/>
          <p:cNvSpPr txBox="1"/>
          <p:nvPr/>
        </p:nvSpPr>
        <p:spPr>
          <a:xfrm>
            <a:off x="3366775" y="3491225"/>
            <a:ext cx="3762600" cy="2137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Evidence: </a:t>
            </a:r>
            <a:endParaRPr sz="1200">
              <a:solidFill>
                <a:schemeClr val="dk2"/>
              </a:solidFill>
              <a:latin typeface="Inter"/>
              <a:ea typeface="Inter"/>
              <a:cs typeface="Inter"/>
              <a:sym typeface="Inter"/>
            </a:endParaRPr>
          </a:p>
        </p:txBody>
      </p:sp>
      <p:cxnSp>
        <p:nvCxnSpPr>
          <p:cNvPr id="67" name="Google Shape;67;p13"/>
          <p:cNvCxnSpPr>
            <a:endCxn id="61" idx="3"/>
          </p:cNvCxnSpPr>
          <p:nvPr/>
        </p:nvCxnSpPr>
        <p:spPr>
          <a:xfrm rot="10800000">
            <a:off x="3183675" y="4560125"/>
            <a:ext cx="169200" cy="7800"/>
          </a:xfrm>
          <a:prstGeom prst="straightConnector1">
            <a:avLst/>
          </a:prstGeom>
          <a:noFill/>
          <a:ln cap="flat" cmpd="sng" w="9525">
            <a:solidFill>
              <a:schemeClr val="dk2"/>
            </a:solidFill>
            <a:prstDash val="solid"/>
            <a:round/>
            <a:headEnd len="med" w="med" type="none"/>
            <a:tailEnd len="med" w="med" type="none"/>
          </a:ln>
        </p:spPr>
      </p:cxnSp>
      <p:sp>
        <p:nvSpPr>
          <p:cNvPr id="68" name="Google Shape;68;p13"/>
          <p:cNvSpPr txBox="1"/>
          <p:nvPr/>
        </p:nvSpPr>
        <p:spPr>
          <a:xfrm>
            <a:off x="707475" y="6273575"/>
            <a:ext cx="2476200" cy="2137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Claim 2: </a:t>
            </a:r>
            <a:endParaRPr sz="1200">
              <a:solidFill>
                <a:schemeClr val="dk2"/>
              </a:solidFill>
              <a:latin typeface="Inter"/>
              <a:ea typeface="Inter"/>
              <a:cs typeface="Inter"/>
              <a:sym typeface="Inter"/>
            </a:endParaRPr>
          </a:p>
        </p:txBody>
      </p:sp>
      <p:grpSp>
        <p:nvGrpSpPr>
          <p:cNvPr id="69" name="Google Shape;69;p13"/>
          <p:cNvGrpSpPr/>
          <p:nvPr/>
        </p:nvGrpSpPr>
        <p:grpSpPr>
          <a:xfrm>
            <a:off x="188912" y="6104347"/>
            <a:ext cx="816458" cy="821985"/>
            <a:chOff x="0" y="-56030"/>
            <a:chExt cx="812800" cy="812800"/>
          </a:xfrm>
        </p:grpSpPr>
        <p:sp>
          <p:nvSpPr>
            <p:cNvPr id="70" name="Google Shape;70;p1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72" name="Google Shape;72;p13"/>
          <p:cNvSpPr txBox="1"/>
          <p:nvPr/>
        </p:nvSpPr>
        <p:spPr>
          <a:xfrm>
            <a:off x="188912" y="6233831"/>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sp>
        <p:nvSpPr>
          <p:cNvPr id="73" name="Google Shape;73;p13"/>
          <p:cNvSpPr txBox="1"/>
          <p:nvPr/>
        </p:nvSpPr>
        <p:spPr>
          <a:xfrm>
            <a:off x="3366775" y="6273575"/>
            <a:ext cx="3762600" cy="2137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Evidence: </a:t>
            </a:r>
            <a:endParaRPr sz="1200">
              <a:solidFill>
                <a:schemeClr val="dk2"/>
              </a:solidFill>
              <a:latin typeface="Inter"/>
              <a:ea typeface="Inter"/>
              <a:cs typeface="Inter"/>
              <a:sym typeface="Inter"/>
            </a:endParaRPr>
          </a:p>
        </p:txBody>
      </p:sp>
      <p:cxnSp>
        <p:nvCxnSpPr>
          <p:cNvPr id="74" name="Google Shape;74;p13"/>
          <p:cNvCxnSpPr>
            <a:endCxn id="68" idx="3"/>
          </p:cNvCxnSpPr>
          <p:nvPr/>
        </p:nvCxnSpPr>
        <p:spPr>
          <a:xfrm rot="10800000">
            <a:off x="3183675" y="7342475"/>
            <a:ext cx="169200" cy="78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6" name="Shape 176"/>
        <p:cNvGrpSpPr/>
        <p:nvPr/>
      </p:nvGrpSpPr>
      <p:grpSpPr>
        <a:xfrm>
          <a:off x="0" y="0"/>
          <a:ext cx="0" cy="0"/>
          <a:chOff x="0" y="0"/>
          <a:chExt cx="0" cy="0"/>
        </a:xfrm>
      </p:grpSpPr>
      <p:sp>
        <p:nvSpPr>
          <p:cNvPr id="177" name="Google Shape;177;p2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78" name="Google Shape;178;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1" name="Google Shape;181;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2" name="Google Shape;182;p22"/>
          <p:cNvSpPr txBox="1"/>
          <p:nvPr/>
        </p:nvSpPr>
        <p:spPr>
          <a:xfrm>
            <a:off x="594300" y="807688"/>
            <a:ext cx="6583800" cy="6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Excerpt from a petition to the President of the United States, Harry S. Truman, from Leo Szilard and other scientists, July 17, 1945</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liberation of atomic power which has been achieved places atomic bombs in the hands of the Army. It places in your hands, as Commander-in-Chief, the fateful decision whether or not to sanction the use of such bombs in the present phase of the war against Japan….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war has to be brought speedily to a successful conclusion and attacks by atomic bombs may very well be an effective method of warfare. We feel, however, that such attacks on Japan could not be justified, at least not unless the terms which will be imposed after the war on Japan were made public in detail and Japan were given an opportunity to surrender….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development of atomic power will provide the nations with new means of destruction. The atomic bombs at our disposal represent only the first step in this direction, and there is almost no limit to the destructive power which will become available in the course of their future development. Thus </a:t>
            </a:r>
            <a:r>
              <a:rPr lang="en" sz="1200">
                <a:solidFill>
                  <a:schemeClr val="dk1"/>
                </a:solidFill>
                <a:latin typeface="Inter"/>
                <a:ea typeface="Inter"/>
                <a:cs typeface="Inter"/>
                <a:sym typeface="Inter"/>
              </a:rPr>
              <a:t>a nation which sets the precedent of using these newly liberated forces of nature for purposes of destruction may have to bear the responsibility of opening the door to an era of devastation on an unimaginable scale.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sp>
        <p:nvSpPr>
          <p:cNvPr id="187" name="Google Shape;187;p2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88" name="Google Shape;188;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9" name="Google Shape;189;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0" name="Google Shape;190;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1" name="Google Shape;191;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2" name="Google Shape;192;p23"/>
          <p:cNvSpPr txBox="1"/>
          <p:nvPr/>
        </p:nvSpPr>
        <p:spPr>
          <a:xfrm>
            <a:off x="594300" y="807688"/>
            <a:ext cx="6583800" cy="5624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Excerpt from White House Press Release, Statement by President Harry S. Truman, August 6, 1945.</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Sixteen hours ago an American airplane dropped one bomb on [space] and destroyed its usefulness to the enemy. That bomb had more power than 20,000 tons of T.N.T. It had more than two thousand times the blast power of the British "Grand Slam" which is the largest bomb ever yet used in the history of warfare.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Japanese began the war from the air at Pearl Harbor. They have been repaid many fold. And the end is not yet. With this bomb we have now added a new and revolutionary increase in destruction to supplement the growing power of our armed forces. In their present form these bombs are now in production and even more powerful forms are in development.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It is an atomic bomb. It is a harnessing of the basic power of the universe. The force from which the sun draws its power has been loosed against those who brought war to the Far East….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6" name="Shape 196"/>
        <p:cNvGrpSpPr/>
        <p:nvPr/>
      </p:nvGrpSpPr>
      <p:grpSpPr>
        <a:xfrm>
          <a:off x="0" y="0"/>
          <a:ext cx="0" cy="0"/>
          <a:chOff x="0" y="0"/>
          <a:chExt cx="0" cy="0"/>
        </a:xfrm>
      </p:grpSpPr>
      <p:sp>
        <p:nvSpPr>
          <p:cNvPr id="197" name="Google Shape;197;p2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98" name="Google Shape;198;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9" name="Google Shape;199;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0" name="Google Shape;200;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1" name="Google Shape;201;p2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2" name="Google Shape;202;p24"/>
          <p:cNvSpPr txBox="1"/>
          <p:nvPr/>
        </p:nvSpPr>
        <p:spPr>
          <a:xfrm>
            <a:off x="594300" y="807688"/>
            <a:ext cx="6583800" cy="944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Excerpt from an article in Harper’s Magazine, “The Decision to Use the Atomic Bomb” by Henry Stimson, January 1947</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policy adopted and steadily pursued by President Roosevelt and his advisers was a simple on. It was to spare no effort in securing the earliest possible successful development of an atomic weapon. The reasons for this policy were equally simple. The original experimental achievement of atomic fission had occurred in Germany in 1938, and it was known that the Germans had continued their experiments, In 1941 and 1942 they were believed to be ahead of us, and it was vital that they should not be the first to bring atomic weapons into the field of battle. Furthermore, if we should be the first to develop the weapon, we should have a great new instrument for shortening the war and minimizing destruction….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All of us of course understood the terrible responsibility involved in our attempt to unlock the doors to such a devastating weapon; President Roosevelt particularly spoke to me many times of his own awareness of the catastrophic potentialities of our work. But we were at war, to be the first to produce an atomic weapon and use it. The possible atomic weapon was considered to be a new and tremendously powerful explosive, as legitimate as any other of the deadly explosive weapons of modern war. The entire purpose was the production of a military weapon; on no other ground could the wartime expenditure of so much time and money have been justified. The exact circumstances in which that weapon might be used were unknown to any of us until the middle of 1945, and when that time came, as we shall presently see, the military use of atomic energy was connected with larger questions of national policy….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opinions of our scientific colleagues on the initial use of these weapons are not unanimous: they range from the proposal of a purely technical demonstration to that of the military application best designed to induce surrender. Those who advocate a purely technical demonstration would wish to outlaw the use of atomic weapons, and have feared that if we use the weapons now our position in future negotiations will be prejudiced. Others emphasize the opportunity of saving American lives by immediate military use, and believe that such use will improve the international prospects, in that they are more concerned with the prevention of war that with the elimination of this special weapon. We find ourselves closer to these latter views; we can propose no technical demonstrations likely to bring an end to the war; we see no acceptable alternative to direct military use….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 name="Shape 78"/>
        <p:cNvGrpSpPr/>
        <p:nvPr/>
      </p:nvGrpSpPr>
      <p:grpSpPr>
        <a:xfrm>
          <a:off x="0" y="0"/>
          <a:ext cx="0" cy="0"/>
          <a:chOff x="0" y="0"/>
          <a:chExt cx="0" cy="0"/>
        </a:xfrm>
      </p:grpSpPr>
      <p:sp>
        <p:nvSpPr>
          <p:cNvPr id="79" name="Google Shape;79;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 (Exemplar)</a:t>
            </a:r>
            <a:endParaRPr sz="1900">
              <a:solidFill>
                <a:schemeClr val="dk1"/>
              </a:solidFill>
              <a:latin typeface="Halant"/>
              <a:ea typeface="Halant"/>
              <a:cs typeface="Halant"/>
              <a:sym typeface="Halant"/>
            </a:endParaRPr>
          </a:p>
        </p:txBody>
      </p:sp>
      <p:pic>
        <p:nvPicPr>
          <p:cNvPr id="80" name="Google Shape;8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1" name="Google Shape;81;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3" name="Google Shape;83;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4" name="Google Shape;84;p14"/>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With your group, look at the following primary source documents, then answer the following question: Was the United States justified in dropping the atomic bomb on Japan?</a:t>
            </a:r>
            <a:endParaRPr sz="1200">
              <a:solidFill>
                <a:schemeClr val="dk1"/>
              </a:solidFill>
              <a:latin typeface="Halant"/>
              <a:ea typeface="Halant"/>
              <a:cs typeface="Halant"/>
              <a:sym typeface="Halant"/>
            </a:endParaRPr>
          </a:p>
        </p:txBody>
      </p:sp>
      <p:sp>
        <p:nvSpPr>
          <p:cNvPr id="85" name="Google Shape;85;p14"/>
          <p:cNvSpPr txBox="1"/>
          <p:nvPr/>
        </p:nvSpPr>
        <p:spPr>
          <a:xfrm>
            <a:off x="643250" y="1943500"/>
            <a:ext cx="6486000" cy="1378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Was the United States justified in dropping the atomic bomb on Japan? Why or why not?</a:t>
            </a:r>
            <a:endParaRPr sz="1200">
              <a:solidFill>
                <a:schemeClr val="dk2"/>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The United States was not justified in using the atomic bomb on Japan because it was an atrocity that had horrific implications and massive death tolls on Japanese civilians, and it also set a </a:t>
            </a:r>
            <a:r>
              <a:rPr b="1" lang="en" sz="1000">
                <a:solidFill>
                  <a:srgbClr val="E95C3D"/>
                </a:solidFill>
                <a:latin typeface="Inter"/>
                <a:ea typeface="Inter"/>
                <a:cs typeface="Inter"/>
                <a:sym typeface="Inter"/>
              </a:rPr>
              <a:t>precedent</a:t>
            </a:r>
            <a:r>
              <a:rPr b="1" lang="en" sz="1000">
                <a:solidFill>
                  <a:srgbClr val="E95C3D"/>
                </a:solidFill>
                <a:latin typeface="Inter"/>
                <a:ea typeface="Inter"/>
                <a:cs typeface="Inter"/>
                <a:sym typeface="Inter"/>
              </a:rPr>
              <a:t> for the use of nuclear weapons in warfare which had the potential for devastating impacts on humanity. </a:t>
            </a:r>
            <a:endParaRPr b="1" sz="1000">
              <a:solidFill>
                <a:srgbClr val="E95C3D"/>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*Note that answers will vary as will evidence used, but students should demonstrate two arguments to support their stance and significant evidence from multiple sources.</a:t>
            </a:r>
            <a:endParaRPr b="1" sz="1000">
              <a:solidFill>
                <a:srgbClr val="E95C3D"/>
              </a:solidFill>
              <a:latin typeface="Inter"/>
              <a:ea typeface="Inter"/>
              <a:cs typeface="Inter"/>
              <a:sym typeface="Inter"/>
            </a:endParaRPr>
          </a:p>
        </p:txBody>
      </p:sp>
      <p:sp>
        <p:nvSpPr>
          <p:cNvPr id="86" name="Google Shape;86;p14"/>
          <p:cNvSpPr txBox="1"/>
          <p:nvPr/>
        </p:nvSpPr>
        <p:spPr>
          <a:xfrm>
            <a:off x="707475" y="3491225"/>
            <a:ext cx="2476200" cy="2137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Claim 1: </a:t>
            </a:r>
            <a:endParaRPr sz="1200">
              <a:solidFill>
                <a:schemeClr val="dk2"/>
              </a:solidFill>
              <a:latin typeface="Inter"/>
              <a:ea typeface="Inter"/>
              <a:cs typeface="Inter"/>
              <a:sym typeface="Inter"/>
            </a:endParaRPr>
          </a:p>
          <a:p>
            <a:pPr indent="0" lvl="0" marL="0" rtl="0" algn="ctr">
              <a:spcBef>
                <a:spcPts val="0"/>
              </a:spcBef>
              <a:spcAft>
                <a:spcPts val="0"/>
              </a:spcAft>
              <a:buNone/>
            </a:pPr>
            <a:r>
              <a:t/>
            </a:r>
            <a:endParaRPr sz="1200">
              <a:solidFill>
                <a:schemeClr val="dk2"/>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a:t>
            </a:r>
            <a:r>
              <a:rPr b="1" lang="en" sz="1200">
                <a:solidFill>
                  <a:srgbClr val="E95C3D"/>
                </a:solidFill>
                <a:latin typeface="Inter"/>
                <a:ea typeface="Inter"/>
                <a:cs typeface="Inter"/>
                <a:sym typeface="Inter"/>
              </a:rPr>
              <a:t>horrendous impacts on civilian lives was not worth the quicker end to the war. The horrors faced by the Japanese who lived in the bombed cities of Japan should be considered a human rights atrocity.</a:t>
            </a:r>
            <a:endParaRPr b="1" sz="1200">
              <a:solidFill>
                <a:srgbClr val="E95C3D"/>
              </a:solidFill>
              <a:latin typeface="Inter"/>
              <a:ea typeface="Inter"/>
              <a:cs typeface="Inter"/>
              <a:sym typeface="Inter"/>
            </a:endParaRPr>
          </a:p>
        </p:txBody>
      </p:sp>
      <p:grpSp>
        <p:nvGrpSpPr>
          <p:cNvPr id="87" name="Google Shape;87;p14"/>
          <p:cNvGrpSpPr/>
          <p:nvPr/>
        </p:nvGrpSpPr>
        <p:grpSpPr>
          <a:xfrm>
            <a:off x="188912" y="3321997"/>
            <a:ext cx="816458" cy="821985"/>
            <a:chOff x="0" y="-56030"/>
            <a:chExt cx="812800" cy="812800"/>
          </a:xfrm>
        </p:grpSpPr>
        <p:sp>
          <p:nvSpPr>
            <p:cNvPr id="88" name="Google Shape;88;p14"/>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4"/>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90" name="Google Shape;90;p14"/>
          <p:cNvSpPr txBox="1"/>
          <p:nvPr/>
        </p:nvSpPr>
        <p:spPr>
          <a:xfrm>
            <a:off x="188912" y="3451481"/>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91" name="Google Shape;91;p14"/>
          <p:cNvSpPr txBox="1"/>
          <p:nvPr/>
        </p:nvSpPr>
        <p:spPr>
          <a:xfrm>
            <a:off x="3366775" y="3491225"/>
            <a:ext cx="3762600" cy="2137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Evidence: </a:t>
            </a:r>
            <a:r>
              <a:rPr b="1" lang="en" sz="900">
                <a:solidFill>
                  <a:srgbClr val="E95C3D"/>
                </a:solidFill>
                <a:latin typeface="Inter"/>
                <a:ea typeface="Inter"/>
                <a:cs typeface="Inter"/>
                <a:sym typeface="Inter"/>
              </a:rPr>
              <a:t>The death tolls from the atomic bombs in Japan were high- at least 100,000 which significant numbers injured and suffering long-term effects of radiation. One report notes that the people who died from the blast likely died several times over. Mrs. Nakamura recounted her moments when the bomb went off and how scary it was for her and her children, and how her neighbor, who had been sacrificing his home for the community, lay dead after the blast. The devastation to the people and also to the infrastructure of the cities is evident in the photos as well. Although total war by nature does involve a risk to civilians, it is </a:t>
            </a:r>
            <a:r>
              <a:rPr b="1" lang="en" sz="900">
                <a:solidFill>
                  <a:srgbClr val="E95C3D"/>
                </a:solidFill>
                <a:latin typeface="Inter"/>
                <a:ea typeface="Inter"/>
                <a:cs typeface="Inter"/>
                <a:sym typeface="Inter"/>
              </a:rPr>
              <a:t>unconscionable to promote the idea that the Japanese ordinary people had a way to get the Japanese government to surrender, as was suggested in the leaflets that were dropped into Japan, and it is terrible that so many civilians paid the price for a war they did not start.</a:t>
            </a:r>
            <a:endParaRPr sz="900">
              <a:solidFill>
                <a:schemeClr val="dk2"/>
              </a:solidFill>
              <a:latin typeface="Inter"/>
              <a:ea typeface="Inter"/>
              <a:cs typeface="Inter"/>
              <a:sym typeface="Inter"/>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p:txBody>
      </p:sp>
      <p:cxnSp>
        <p:nvCxnSpPr>
          <p:cNvPr id="92" name="Google Shape;92;p14"/>
          <p:cNvCxnSpPr>
            <a:endCxn id="86" idx="3"/>
          </p:cNvCxnSpPr>
          <p:nvPr/>
        </p:nvCxnSpPr>
        <p:spPr>
          <a:xfrm rot="10800000">
            <a:off x="3183675" y="4560125"/>
            <a:ext cx="169200" cy="7800"/>
          </a:xfrm>
          <a:prstGeom prst="straightConnector1">
            <a:avLst/>
          </a:prstGeom>
          <a:noFill/>
          <a:ln cap="flat" cmpd="sng" w="9525">
            <a:solidFill>
              <a:schemeClr val="dk2"/>
            </a:solidFill>
            <a:prstDash val="solid"/>
            <a:round/>
            <a:headEnd len="med" w="med" type="none"/>
            <a:tailEnd len="med" w="med" type="none"/>
          </a:ln>
        </p:spPr>
      </p:cxnSp>
      <p:sp>
        <p:nvSpPr>
          <p:cNvPr id="93" name="Google Shape;93;p14"/>
          <p:cNvSpPr txBox="1"/>
          <p:nvPr/>
        </p:nvSpPr>
        <p:spPr>
          <a:xfrm>
            <a:off x="707475" y="6273575"/>
            <a:ext cx="2476200" cy="2137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Claim 2: </a:t>
            </a:r>
            <a:endParaRPr sz="1200">
              <a:solidFill>
                <a:schemeClr val="dk2"/>
              </a:solidFill>
              <a:latin typeface="Inter"/>
              <a:ea typeface="Inter"/>
              <a:cs typeface="Inter"/>
              <a:sym typeface="Inter"/>
            </a:endParaRPr>
          </a:p>
          <a:p>
            <a:pPr indent="0" lvl="0" marL="0" rtl="0" algn="ctr">
              <a:spcBef>
                <a:spcPts val="0"/>
              </a:spcBef>
              <a:spcAft>
                <a:spcPts val="0"/>
              </a:spcAft>
              <a:buNone/>
            </a:pPr>
            <a:r>
              <a:t/>
            </a:r>
            <a:endParaRPr sz="1200">
              <a:solidFill>
                <a:schemeClr val="dk2"/>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use of the atomic bomb by the US set a scary precedent of using nuclear weapons in warfare, even though there were talks between countries to hopefully stop that from occurring in the future.</a:t>
            </a:r>
            <a:endParaRPr b="1" sz="1200">
              <a:solidFill>
                <a:srgbClr val="E95C3D"/>
              </a:solidFill>
              <a:latin typeface="Inter"/>
              <a:ea typeface="Inter"/>
              <a:cs typeface="Inter"/>
              <a:sym typeface="Inter"/>
            </a:endParaRPr>
          </a:p>
        </p:txBody>
      </p:sp>
      <p:grpSp>
        <p:nvGrpSpPr>
          <p:cNvPr id="94" name="Google Shape;94;p14"/>
          <p:cNvGrpSpPr/>
          <p:nvPr/>
        </p:nvGrpSpPr>
        <p:grpSpPr>
          <a:xfrm>
            <a:off x="188912" y="6104347"/>
            <a:ext cx="816458" cy="821985"/>
            <a:chOff x="0" y="-56030"/>
            <a:chExt cx="812800" cy="812800"/>
          </a:xfrm>
        </p:grpSpPr>
        <p:sp>
          <p:nvSpPr>
            <p:cNvPr id="95" name="Google Shape;95;p14"/>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4"/>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97" name="Google Shape;97;p14"/>
          <p:cNvSpPr txBox="1"/>
          <p:nvPr/>
        </p:nvSpPr>
        <p:spPr>
          <a:xfrm>
            <a:off x="188912" y="6233831"/>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sp>
        <p:nvSpPr>
          <p:cNvPr id="98" name="Google Shape;98;p14"/>
          <p:cNvSpPr txBox="1"/>
          <p:nvPr/>
        </p:nvSpPr>
        <p:spPr>
          <a:xfrm>
            <a:off x="3366775" y="6273575"/>
            <a:ext cx="3762600" cy="2137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Evidence: </a:t>
            </a:r>
            <a:r>
              <a:rPr b="1" lang="en" sz="950">
                <a:solidFill>
                  <a:srgbClr val="E95C3D"/>
                </a:solidFill>
                <a:latin typeface="Inter"/>
                <a:ea typeface="Inter"/>
                <a:cs typeface="Inter"/>
                <a:sym typeface="Inter"/>
              </a:rPr>
              <a:t>A petition to the president from scientists notes that “a nation which sets the precedent of using these newly liberated forces of nature for purposes of destruction may have to bear the responsibility of opening the door to an era of devastation on an unimaginable scale.” This sums up the fears that once the atomic bomb was used, it opened the doors for other countries to also use such a horrific weapon. The devastation apparent in the images showing the aftermath of the bomb demonstrate that not only could this weapon potentially kill and harm incredible numbers of people, but it would also obliterate the infrastructure of those societies, making it difficult for survivors to recover. </a:t>
            </a:r>
            <a:endParaRPr b="1" sz="950">
              <a:solidFill>
                <a:srgbClr val="E95C3D"/>
              </a:solidFill>
              <a:latin typeface="Inter"/>
              <a:ea typeface="Inter"/>
              <a:cs typeface="Inter"/>
              <a:sym typeface="Inter"/>
            </a:endParaRPr>
          </a:p>
        </p:txBody>
      </p:sp>
      <p:cxnSp>
        <p:nvCxnSpPr>
          <p:cNvPr id="99" name="Google Shape;99;p14"/>
          <p:cNvCxnSpPr>
            <a:endCxn id="93" idx="3"/>
          </p:cNvCxnSpPr>
          <p:nvPr/>
        </p:nvCxnSpPr>
        <p:spPr>
          <a:xfrm rot="10800000">
            <a:off x="3183675" y="7342475"/>
            <a:ext cx="169200" cy="78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05" name="Google Shape;10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5"/>
          <p:cNvSpPr txBox="1"/>
          <p:nvPr/>
        </p:nvSpPr>
        <p:spPr>
          <a:xfrm>
            <a:off x="594300" y="807688"/>
            <a:ext cx="6583800" cy="6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a:t>
            </a:r>
            <a:r>
              <a:rPr b="1" lang="en" sz="1200">
                <a:solidFill>
                  <a:schemeClr val="dk1"/>
                </a:solidFill>
                <a:latin typeface="Inter"/>
                <a:ea typeface="Inter"/>
                <a:cs typeface="Inter"/>
                <a:sym typeface="Inter"/>
              </a:rPr>
              <a:t>: National Archives- Leaflets Dropped on Japanese Cities in Conjunction with the Atomic Bomb, 1945, Translated</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TO THE JAPANESE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"America asks that you take immediate heed of what we say on this leaflet.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"We are in possession of the most destructive explosive ever devised by man. A single one of our newly developed atomic bombs is actually the equivalent in explosive power to what 2000 of our giant B-29's can carry on a single mission. This awful fact is one for you to ponder and we solemnly assure you it is grimly accurate.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"We have just begun to use this weapon against your homeland. If you still have any doubt, make inquiry as to what happened to Hiroshima when just one atomic bomb fell on that city.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"Before using this bomb to destroy every resource of the military by which they are prolonging this useless war, we ask that you now petition the Emperor to end the war. Our President has outlined for you the thirteen consequences of an honorable surrender: We urge that you accept these consequences and begin the work of building a new, better, and peace-loving Japan.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"You should take steps now to cease military resistance. Otherwise, we shall resolutely employ this bomb and all our other superior weapons to promptly and forcefully end the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EVACUATE YOUR CITIES</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15" name="Google Shape;11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6" name="Google Shape;11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8" name="Google Shape;11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9" name="Google Shape;119;p16"/>
          <p:cNvSpPr txBox="1"/>
          <p:nvPr/>
        </p:nvSpPr>
        <p:spPr>
          <a:xfrm>
            <a:off x="594300" y="807688"/>
            <a:ext cx="6583800" cy="915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a:t>
            </a:r>
            <a:r>
              <a:rPr b="1" lang="en" sz="1200">
                <a:solidFill>
                  <a:schemeClr val="dk1"/>
                </a:solidFill>
                <a:latin typeface="Inter"/>
                <a:ea typeface="Inter"/>
                <a:cs typeface="Inter"/>
                <a:sym typeface="Inter"/>
              </a:rPr>
              <a:t>Excerpt</a:t>
            </a:r>
            <a:r>
              <a:rPr b="1" lang="en" sz="1200">
                <a:solidFill>
                  <a:schemeClr val="dk1"/>
                </a:solidFill>
                <a:latin typeface="Inter"/>
                <a:ea typeface="Inter"/>
                <a:cs typeface="Inter"/>
                <a:sym typeface="Inter"/>
              </a:rPr>
              <a:t> from John Hershey, “Hiroshima,” in </a:t>
            </a:r>
            <a:r>
              <a:rPr b="1" i="1" lang="en" sz="1200">
                <a:solidFill>
                  <a:schemeClr val="dk1"/>
                </a:solidFill>
                <a:latin typeface="Inter"/>
                <a:ea typeface="Inter"/>
                <a:cs typeface="Inter"/>
                <a:sym typeface="Inter"/>
              </a:rPr>
              <a:t>The New Yorker</a:t>
            </a:r>
            <a:r>
              <a:rPr b="1" lang="en" sz="1200">
                <a:solidFill>
                  <a:schemeClr val="dk1"/>
                </a:solidFill>
                <a:latin typeface="Inter"/>
                <a:ea typeface="Inter"/>
                <a:cs typeface="Inter"/>
                <a:sym typeface="Inter"/>
              </a:rPr>
              <a:t>, August 23, 1946</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As Mrs. Nakamura stood watching her neighbor, everything flashed whiter than any white she had ever seen. She did not notice what happened to the man next door; the reflex of a mother set her in motion toward her children. She had taken a single step (the house was 1,350 yards, or three-quarters of a mile, from the center of the explosion) when something picked her up and she seemed to fly into the next room over the raised sleeping platform, pursued by parts of her house.</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Timbers fell around her as she landed, and a shower of tiles pommelled her; everything became dark, for she was buried. The debris did not cover her deeply. She rose up and freed herself. She heard a child cry, “Mother, help me!,” and saw her youngest—Myeko, the five-year-old—buried up to her breast and unable to move. As Mrs. Nakamura started frantically to claw her way toward the baby, she could see or hear nothing of her other children….</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Mrs. Hatsuyo Nakamura, the tailor’ s widow, having struggled up from under the ruins of her house after the explosion, and seeing Myeko, the youngest of her three children, buried breast-deep and unable to move, crawled across the debris, hauled at timbers, and flung tiles aside, in a hurried effort to free the child. Then, from what seemed to be caverns far below, she heard two small voices crying, “Tasukete! Tasukete! Help! Help!...”</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Mrs. Nakamura abandoned Myeko, who at least could breathe, and in a frenzy made the wreckage fly above the crying voices. The children had been sleeping nearly ten feet apart, but now their voices seemed to come from the same place. Toshio, the boy, apparently had some freedom to move, because she could feel him undermining the pile of wood and tiles as she worked from above. At last she saw his head, and she hastily pulled him out by it…. He said he had been blown right across the room and had been on top of his sister Yaeko under the wreckage. She now said, from underneath, that she could not move, because there was something on her legs. With a bit more digging, Mrs. Nakamura cleared a hole above the child and began to pull her arm. “Itai! It hurts!” Yaeko cried. Mrs. Nakamura shouted, “There’s no time now to say whether it hurts or not,” and yanked her whimpering daughter up. Then she freed Myeko. The children were filthy and bruised, but none of them had a single cut or scratch.</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100">
                <a:solidFill>
                  <a:schemeClr val="dk1"/>
                </a:solidFill>
                <a:latin typeface="Inter"/>
                <a:ea typeface="Inter"/>
                <a:cs typeface="Inter"/>
                <a:sym typeface="Inter"/>
              </a:rPr>
              <a:t>Mrs. Nakamura took the children out into the street. They had nothing on but underpants, and although the day was very hot, she worried rather confusedly about their being cold, so she went back into the wreckage and burrowed underneath and found a bundle of clothes she had packed for an emergency, and she dressed them in pants, blouses, shoes, padded-cotton air-raid helmets called bokuzuki, and even, irrationally, overcoats. The children were silent, except for the five-year-old, Myeko, who kept asking questions: “Why is it night already? Why did our house fall down? What happened?” Mrs. Nakamura, who did not know what had happened (had not the all-clear sounded?), looked around and saw through the darkness that all the houses in her neighborhood had collapsed. The house next door, which its owner had been tearing down to make way for a fire lane, was now very thoroughly, if crudely, torn down; its owner, who had been sacrificing his home for the community’s safety, lay dead.</a:t>
            </a:r>
            <a:endParaRPr sz="11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25" name="Google Shape;12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8" name="Google Shape;12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9" name="Google Shape;129;p17"/>
          <p:cNvSpPr txBox="1"/>
          <p:nvPr/>
        </p:nvSpPr>
        <p:spPr>
          <a:xfrm>
            <a:off x="594300" y="807688"/>
            <a:ext cx="6583800" cy="732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Excerpt from “The Effects of Atomic Bombs on Hiroshima and Nagasaki” by the </a:t>
            </a:r>
            <a:r>
              <a:rPr b="1" lang="en" sz="1200">
                <a:solidFill>
                  <a:schemeClr val="dk1"/>
                </a:solidFill>
                <a:latin typeface="Inter"/>
                <a:ea typeface="Inter"/>
                <a:cs typeface="Inter"/>
                <a:sym typeface="Inter"/>
              </a:rPr>
              <a:t>United</a:t>
            </a:r>
            <a:r>
              <a:rPr b="1" lang="en" sz="1200">
                <a:solidFill>
                  <a:schemeClr val="dk1"/>
                </a:solidFill>
                <a:latin typeface="Inter"/>
                <a:ea typeface="Inter"/>
                <a:cs typeface="Inter"/>
                <a:sym typeface="Inter"/>
              </a:rPr>
              <a:t> States Strategic Bombing Survey, June 30, 1945</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most striking result of the atomic bombs was the great number of casualties. The exact number of dead and injured will never be known because of the confusion after the explosions. Persons unaccounted for might have been burned beyond recognition in the falling buildings, disposed of in one of the mass cremations of the first week of recovery, or driven out of the city to die or recover without any record remaining. No sure count of even the prepaid populations existed. Because of the decline in activity in the two port cities, the constant threat of incendiary raids, and the formal evacuation programs of the Government, an unknown number of the inhabitants had either drifter away from the cities or been removed according to plan. In this uncertain situation, estimates of casualties have generally ranged between 100,000 and 180,000 for Hiroshima, and between 50,000 and 100,000 for Nagasaki. The Survey believes the dead at Hiroshima to have been between 70,000 and 80,000, with an equal number injured; at Nagasaki over 35,000 dead and somewhat more than that injured seems the most plausible estimate.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Most of the immediate casualties did not differ from those caused by incendiary or high-explosive raids. The outstanding difference was the presence of radiation effects, which became unmistakable about a week after the bombing. At the time of impact, however, the causes of death and injury were flash burns, secondary effects of blast and falling debris, and burns from blazing buildings. No records are available that give the relative importance of the various types of injury, especially for those who died immediately after the explosion. Indeed, many of these people undoubtedly died several times over, theoretically, since each was subjected to several injuries, any one of which would have been fatal. The Hiroshima prefectural health department placed the proportion of deaths from burns (flash or flame) at 60 percent, from falling debris at 30 percent, and from other injuries at 10 percent; it is generally agreed that burns caused at least 50 percent of the initial casualties. Of those who died later, an increasing proportion succumbed to radiation effects.</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35" name="Google Shape;13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6" name="Google Shape;13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9" name="Google Shape;139;p18"/>
          <p:cNvSpPr txBox="1"/>
          <p:nvPr/>
        </p:nvSpPr>
        <p:spPr>
          <a:xfrm>
            <a:off x="594300" y="807688"/>
            <a:ext cx="6583800" cy="1588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FIrst Atomic Bombing of Hiroshima, Japan, August 6, 1945. Image courtesy of LIbrary of Congress</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pic>
        <p:nvPicPr>
          <p:cNvPr id="140" name="Google Shape;140;p18"/>
          <p:cNvPicPr preferRelativeResize="0"/>
          <p:nvPr/>
        </p:nvPicPr>
        <p:blipFill>
          <a:blip r:embed="rId5">
            <a:alphaModFix/>
          </a:blip>
          <a:stretch>
            <a:fillRect/>
          </a:stretch>
        </p:blipFill>
        <p:spPr>
          <a:xfrm>
            <a:off x="152400" y="2548588"/>
            <a:ext cx="7467600" cy="445836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1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46" name="Google Shape;146;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0" name="Google Shape;150;p19"/>
          <p:cNvSpPr txBox="1"/>
          <p:nvPr/>
        </p:nvSpPr>
        <p:spPr>
          <a:xfrm>
            <a:off x="594300" y="807688"/>
            <a:ext cx="6583800" cy="201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Photograph of Hiroshima after the Atomic Bomb. Image courtesy of the National Archives.</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pic>
        <p:nvPicPr>
          <p:cNvPr id="151" name="Google Shape;151;p19"/>
          <p:cNvPicPr preferRelativeResize="0"/>
          <p:nvPr/>
        </p:nvPicPr>
        <p:blipFill>
          <a:blip r:embed="rId5">
            <a:alphaModFix/>
          </a:blip>
          <a:stretch>
            <a:fillRect/>
          </a:stretch>
        </p:blipFill>
        <p:spPr>
          <a:xfrm>
            <a:off x="152400" y="2973387"/>
            <a:ext cx="7467600" cy="27256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57" name="Google Shape;157;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20"/>
          <p:cNvSpPr txBox="1"/>
          <p:nvPr/>
        </p:nvSpPr>
        <p:spPr>
          <a:xfrm>
            <a:off x="594300" y="807688"/>
            <a:ext cx="6583800" cy="243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Photograph of Nagasaki after the Atomic Bomb. Image courtesy of the National Archives.</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pic>
        <p:nvPicPr>
          <p:cNvPr id="162" name="Google Shape;162;p20"/>
          <p:cNvPicPr preferRelativeResize="0"/>
          <p:nvPr/>
        </p:nvPicPr>
        <p:blipFill>
          <a:blip r:embed="rId5">
            <a:alphaModFix/>
          </a:blip>
          <a:stretch>
            <a:fillRect/>
          </a:stretch>
        </p:blipFill>
        <p:spPr>
          <a:xfrm>
            <a:off x="152400" y="3398188"/>
            <a:ext cx="7467600" cy="522732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2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Should We Have Dropped the Atomic Bomb?</a:t>
            </a:r>
            <a:endParaRPr sz="1900">
              <a:solidFill>
                <a:schemeClr val="dk1"/>
              </a:solidFill>
              <a:latin typeface="Halant"/>
              <a:ea typeface="Halant"/>
              <a:cs typeface="Halant"/>
              <a:sym typeface="Halant"/>
            </a:endParaRPr>
          </a:p>
        </p:txBody>
      </p:sp>
      <p:pic>
        <p:nvPicPr>
          <p:cNvPr id="168" name="Google Shape;168;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0" name="Google Shape;170;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1" name="Google Shape;171;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2" name="Google Shape;172;p21"/>
          <p:cNvSpPr txBox="1"/>
          <p:nvPr/>
        </p:nvSpPr>
        <p:spPr>
          <a:xfrm>
            <a:off x="594300" y="807688"/>
            <a:ext cx="6583800" cy="100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Letter from Luis Alvarez, a physicist who worked on the Manhattan Project to develop the atomic bomb, to his son, August 6, 1945.</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August 6th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10 miles off the Jap</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Coast at 28,000 feet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Dear Walter: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This is the first grown-up letter I have ever written to you, and it is really for you to read when you are older. During the last few hours I have been thinking of you and your mother and our little sister Jean. It was tough to take off on this flight, not knowing whether I would ever see any of you again. But lots of other fathers have been in the same spot many times before in this war, and I had a job to do, so I can't claim to be any sort of hero….</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Last week at the 20th Air Force, stationed in the Marianas Islands, put over the biggest bombing raid in history, with 6000 tons of bombs (about 3000 tons of high explosive). That means that the days of large bombing raids, with several hundred planes, are finished. A single plane disguised as a friendly transport can now wipe out a city. That means to me that nations will have to get along together in a friendly fashion, or suffer the consequences of sudden sneak attacks which can cripple them overnight.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regrets I have about being a party to killing and maiming thousands of Japanese civilians this morning are tempered with the hope that this terrible weapon we have created may bring the countries of the world and prevent further wars. Alfred Nobel thought that his invention of high explosives would have that effect, by making wars too terrible, but unfortunately it had just the opposite reaction. Our new destructive force is so many thousands of times worse that it may realize Nobel's dream.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 few moments after we completed the turn, the plane was hit with the blast wave from the explosion. It gave the ship a couple of good jolts, but only about what we expected. We went to the portholes to see the results of the explosion. It was awe-inspiring. Already the smoke cloud was up to 35 or 50,000 feet. The ground was covered with a layer of smoke so that the city was blotted out from view. I forgot to mention the most spectacular effect of all—the light flash. It was many times brighter than the sun when we were seven miles away. I had looked at it directly, through dark glasses, on the trial shot in New Mexico last month.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